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58C46E-87C3-449B-A89E-7B53431DFC0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3ACC6AE-6A40-4222-80AF-873D5367FDB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Przychody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1 000 000 PLN</a:t>
          </a:r>
        </a:p>
      </dgm:t>
    </dgm:pt>
    <dgm:pt modelId="{534601AA-52B8-4BA9-90C4-3AA68B89DED2}" type="parTrans" cxnId="{6B26B00D-7FDF-4F14-BDA3-81A3FE8F120B}">
      <dgm:prSet/>
      <dgm:spPr/>
      <dgm:t>
        <a:bodyPr/>
        <a:lstStyle/>
        <a:p>
          <a:endParaRPr lang="en-US"/>
        </a:p>
      </dgm:t>
    </dgm:pt>
    <dgm:pt modelId="{2F4C4722-61C5-45E1-A633-117D6E83A85D}" type="sibTrans" cxnId="{6B26B00D-7FDF-4F14-BDA3-81A3FE8F120B}">
      <dgm:prSet/>
      <dgm:spPr/>
      <dgm:t>
        <a:bodyPr/>
        <a:lstStyle/>
        <a:p>
          <a:endParaRPr lang="en-US"/>
        </a:p>
      </dgm:t>
    </dgm:pt>
    <dgm:pt modelId="{98E84A32-EB0F-4120-99A4-CBC84993F3D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Koszty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700 000 PLN</a:t>
          </a:r>
        </a:p>
      </dgm:t>
    </dgm:pt>
    <dgm:pt modelId="{F3D20118-4484-4CC4-B642-4564826CF999}" type="parTrans" cxnId="{007C54EF-BB7A-4A5F-B598-60C25EFC8413}">
      <dgm:prSet/>
      <dgm:spPr/>
      <dgm:t>
        <a:bodyPr/>
        <a:lstStyle/>
        <a:p>
          <a:endParaRPr lang="en-US"/>
        </a:p>
      </dgm:t>
    </dgm:pt>
    <dgm:pt modelId="{8ED06B46-9EAA-421C-B6FF-19347F173572}" type="sibTrans" cxnId="{007C54EF-BB7A-4A5F-B598-60C25EFC8413}">
      <dgm:prSet/>
      <dgm:spPr/>
      <dgm:t>
        <a:bodyPr/>
        <a:lstStyle/>
        <a:p>
          <a:endParaRPr lang="en-US"/>
        </a:p>
      </dgm:t>
    </dgm:pt>
    <dgm:pt modelId="{E1EDD2C5-3B50-4886-8BB9-91E748C76525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Zysk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netto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300 000 PLN</a:t>
          </a:r>
        </a:p>
      </dgm:t>
    </dgm:pt>
    <dgm:pt modelId="{F0953565-2FFD-4EEB-9DF9-2FCD037A4FDF}" type="parTrans" cxnId="{3B354B65-F3BC-4011-810E-9B0F64814277}">
      <dgm:prSet/>
      <dgm:spPr/>
      <dgm:t>
        <a:bodyPr/>
        <a:lstStyle/>
        <a:p>
          <a:endParaRPr lang="en-US"/>
        </a:p>
      </dgm:t>
    </dgm:pt>
    <dgm:pt modelId="{FEEC639E-3A16-4C70-90CC-14201E9C7E92}" type="sibTrans" cxnId="{3B354B65-F3BC-4011-810E-9B0F64814277}">
      <dgm:prSet/>
      <dgm:spPr/>
      <dgm:t>
        <a:bodyPr/>
        <a:lstStyle/>
        <a:p>
          <a:endParaRPr lang="en-US"/>
        </a:p>
      </dgm:t>
    </dgm:pt>
    <dgm:pt modelId="{E958DC94-464C-481A-871C-E73A0C23403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ROS = (300 000 / 1 000 000) × 100% = 30%</a:t>
          </a:r>
        </a:p>
      </dgm:t>
    </dgm:pt>
    <dgm:pt modelId="{36A80E46-2327-4409-AD31-B8785E95CF60}" type="parTrans" cxnId="{50A51646-7523-4FB3-A770-C4C106A72A70}">
      <dgm:prSet/>
      <dgm:spPr/>
      <dgm:t>
        <a:bodyPr/>
        <a:lstStyle/>
        <a:p>
          <a:endParaRPr lang="en-US"/>
        </a:p>
      </dgm:t>
    </dgm:pt>
    <dgm:pt modelId="{9C69E77B-0AE5-4DC8-AD02-243016BD3D23}" type="sibTrans" cxnId="{50A51646-7523-4FB3-A770-C4C106A72A70}">
      <dgm:prSet/>
      <dgm:spPr/>
      <dgm:t>
        <a:bodyPr/>
        <a:lstStyle/>
        <a:p>
          <a:endParaRPr lang="en-US"/>
        </a:p>
      </dgm:t>
    </dgm:pt>
    <dgm:pt modelId="{43415F73-E505-4CA7-85CC-E3D5FD5899C4}" type="pres">
      <dgm:prSet presAssocID="{EC58C46E-87C3-449B-A89E-7B53431DFC0E}" presName="linear" presStyleCnt="0">
        <dgm:presLayoutVars>
          <dgm:animLvl val="lvl"/>
          <dgm:resizeHandles val="exact"/>
        </dgm:presLayoutVars>
      </dgm:prSet>
      <dgm:spPr/>
    </dgm:pt>
    <dgm:pt modelId="{9F1A18DA-A1E3-4EAF-B127-E116748C34C5}" type="pres">
      <dgm:prSet presAssocID="{23ACC6AE-6A40-4222-80AF-873D5367FDB9}" presName="parentText" presStyleLbl="node1" presStyleIdx="0" presStyleCnt="4" custLinFactY="-150" custLinFactNeighborX="0" custLinFactNeighborY="-100000">
        <dgm:presLayoutVars>
          <dgm:chMax val="0"/>
          <dgm:bulletEnabled val="1"/>
        </dgm:presLayoutVars>
      </dgm:prSet>
      <dgm:spPr/>
    </dgm:pt>
    <dgm:pt modelId="{81CBFDD8-0039-4337-8A30-38BF5CDDAC2E}" type="pres">
      <dgm:prSet presAssocID="{2F4C4722-61C5-45E1-A633-117D6E83A85D}" presName="spacer" presStyleCnt="0"/>
      <dgm:spPr/>
    </dgm:pt>
    <dgm:pt modelId="{800391C8-7005-4D03-A3AA-A56F7A6B107F}" type="pres">
      <dgm:prSet presAssocID="{98E84A32-EB0F-4120-99A4-CBC84993F3D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0F6093B-256D-40BE-A44E-16EC964328D7}" type="pres">
      <dgm:prSet presAssocID="{8ED06B46-9EAA-421C-B6FF-19347F173572}" presName="spacer" presStyleCnt="0"/>
      <dgm:spPr/>
    </dgm:pt>
    <dgm:pt modelId="{371ADF2D-6252-453F-AADF-F3B304DEB1BA}" type="pres">
      <dgm:prSet presAssocID="{E1EDD2C5-3B50-4886-8BB9-91E748C7652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68F9A96-BE3F-4DA9-8A2B-B73D2D984C7D}" type="pres">
      <dgm:prSet presAssocID="{FEEC639E-3A16-4C70-90CC-14201E9C7E92}" presName="spacer" presStyleCnt="0"/>
      <dgm:spPr/>
    </dgm:pt>
    <dgm:pt modelId="{59200A62-B361-4763-8A3A-BCB9A40794B4}" type="pres">
      <dgm:prSet presAssocID="{E958DC94-464C-481A-871C-E73A0C23403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B26B00D-7FDF-4F14-BDA3-81A3FE8F120B}" srcId="{EC58C46E-87C3-449B-A89E-7B53431DFC0E}" destId="{23ACC6AE-6A40-4222-80AF-873D5367FDB9}" srcOrd="0" destOrd="0" parTransId="{534601AA-52B8-4BA9-90C4-3AA68B89DED2}" sibTransId="{2F4C4722-61C5-45E1-A633-117D6E83A85D}"/>
    <dgm:cxn modelId="{F9B20126-AA99-438C-BB96-63661286738B}" type="presOf" srcId="{E1EDD2C5-3B50-4886-8BB9-91E748C76525}" destId="{371ADF2D-6252-453F-AADF-F3B304DEB1BA}" srcOrd="0" destOrd="0" presId="urn:microsoft.com/office/officeart/2005/8/layout/vList2"/>
    <dgm:cxn modelId="{8A42392F-EB67-4B25-90B7-623061A049D1}" type="presOf" srcId="{E958DC94-464C-481A-871C-E73A0C23403E}" destId="{59200A62-B361-4763-8A3A-BCB9A40794B4}" srcOrd="0" destOrd="0" presId="urn:microsoft.com/office/officeart/2005/8/layout/vList2"/>
    <dgm:cxn modelId="{3B354B65-F3BC-4011-810E-9B0F64814277}" srcId="{EC58C46E-87C3-449B-A89E-7B53431DFC0E}" destId="{E1EDD2C5-3B50-4886-8BB9-91E748C76525}" srcOrd="2" destOrd="0" parTransId="{F0953565-2FFD-4EEB-9DF9-2FCD037A4FDF}" sibTransId="{FEEC639E-3A16-4C70-90CC-14201E9C7E92}"/>
    <dgm:cxn modelId="{50A51646-7523-4FB3-A770-C4C106A72A70}" srcId="{EC58C46E-87C3-449B-A89E-7B53431DFC0E}" destId="{E958DC94-464C-481A-871C-E73A0C23403E}" srcOrd="3" destOrd="0" parTransId="{36A80E46-2327-4409-AD31-B8785E95CF60}" sibTransId="{9C69E77B-0AE5-4DC8-AD02-243016BD3D23}"/>
    <dgm:cxn modelId="{F5877054-5FD7-40BE-B19A-5FC2B92E022D}" type="presOf" srcId="{EC58C46E-87C3-449B-A89E-7B53431DFC0E}" destId="{43415F73-E505-4CA7-85CC-E3D5FD5899C4}" srcOrd="0" destOrd="0" presId="urn:microsoft.com/office/officeart/2005/8/layout/vList2"/>
    <dgm:cxn modelId="{AA502AAB-7B8B-4E66-8E41-C3389DBBFED3}" type="presOf" srcId="{98E84A32-EB0F-4120-99A4-CBC84993F3DE}" destId="{800391C8-7005-4D03-A3AA-A56F7A6B107F}" srcOrd="0" destOrd="0" presId="urn:microsoft.com/office/officeart/2005/8/layout/vList2"/>
    <dgm:cxn modelId="{6792D0DD-DF6F-4480-BCAC-3F6389A2CF6D}" type="presOf" srcId="{23ACC6AE-6A40-4222-80AF-873D5367FDB9}" destId="{9F1A18DA-A1E3-4EAF-B127-E116748C34C5}" srcOrd="0" destOrd="0" presId="urn:microsoft.com/office/officeart/2005/8/layout/vList2"/>
    <dgm:cxn modelId="{007C54EF-BB7A-4A5F-B598-60C25EFC8413}" srcId="{EC58C46E-87C3-449B-A89E-7B53431DFC0E}" destId="{98E84A32-EB0F-4120-99A4-CBC84993F3DE}" srcOrd="1" destOrd="0" parTransId="{F3D20118-4484-4CC4-B642-4564826CF999}" sibTransId="{8ED06B46-9EAA-421C-B6FF-19347F173572}"/>
    <dgm:cxn modelId="{AF82C9A5-6BB2-4A6C-BEAE-06FA1DE2E778}" type="presParOf" srcId="{43415F73-E505-4CA7-85CC-E3D5FD5899C4}" destId="{9F1A18DA-A1E3-4EAF-B127-E116748C34C5}" srcOrd="0" destOrd="0" presId="urn:microsoft.com/office/officeart/2005/8/layout/vList2"/>
    <dgm:cxn modelId="{A38BC9EE-E902-44C7-8D2F-3C7BDA885109}" type="presParOf" srcId="{43415F73-E505-4CA7-85CC-E3D5FD5899C4}" destId="{81CBFDD8-0039-4337-8A30-38BF5CDDAC2E}" srcOrd="1" destOrd="0" presId="urn:microsoft.com/office/officeart/2005/8/layout/vList2"/>
    <dgm:cxn modelId="{0423BDE2-51D6-4794-ACBE-67200CC81BCA}" type="presParOf" srcId="{43415F73-E505-4CA7-85CC-E3D5FD5899C4}" destId="{800391C8-7005-4D03-A3AA-A56F7A6B107F}" srcOrd="2" destOrd="0" presId="urn:microsoft.com/office/officeart/2005/8/layout/vList2"/>
    <dgm:cxn modelId="{CE58B5E6-8D59-4552-9CA6-C47321EA41C0}" type="presParOf" srcId="{43415F73-E505-4CA7-85CC-E3D5FD5899C4}" destId="{80F6093B-256D-40BE-A44E-16EC964328D7}" srcOrd="3" destOrd="0" presId="urn:microsoft.com/office/officeart/2005/8/layout/vList2"/>
    <dgm:cxn modelId="{E50E9C79-004A-4DF6-B3CA-5EC6A4AD26A6}" type="presParOf" srcId="{43415F73-E505-4CA7-85CC-E3D5FD5899C4}" destId="{371ADF2D-6252-453F-AADF-F3B304DEB1BA}" srcOrd="4" destOrd="0" presId="urn:microsoft.com/office/officeart/2005/8/layout/vList2"/>
    <dgm:cxn modelId="{65175815-7383-401B-893B-7C1FA069480E}" type="presParOf" srcId="{43415F73-E505-4CA7-85CC-E3D5FD5899C4}" destId="{268F9A96-BE3F-4DA9-8A2B-B73D2D984C7D}" srcOrd="5" destOrd="0" presId="urn:microsoft.com/office/officeart/2005/8/layout/vList2"/>
    <dgm:cxn modelId="{261977DC-69B0-4A67-880E-3C05E6C200A5}" type="presParOf" srcId="{43415F73-E505-4CA7-85CC-E3D5FD5899C4}" destId="{59200A62-B361-4763-8A3A-BCB9A40794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18DA-A1E3-4EAF-B127-E116748C34C5}">
      <dsp:nvSpPr>
        <dsp:cNvPr id="0" name=""/>
        <dsp:cNvSpPr/>
      </dsp:nvSpPr>
      <dsp:spPr>
        <a:xfrm>
          <a:off x="0" y="25206"/>
          <a:ext cx="5017472" cy="8687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Przychody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1 000 000 PLN</a:t>
          </a:r>
        </a:p>
      </dsp:txBody>
      <dsp:txXfrm>
        <a:off x="42408" y="67614"/>
        <a:ext cx="4932656" cy="783909"/>
      </dsp:txXfrm>
    </dsp:sp>
    <dsp:sp modelId="{800391C8-7005-4D03-A3AA-A56F7A6B107F}">
      <dsp:nvSpPr>
        <dsp:cNvPr id="0" name=""/>
        <dsp:cNvSpPr/>
      </dsp:nvSpPr>
      <dsp:spPr>
        <a:xfrm>
          <a:off x="0" y="1010434"/>
          <a:ext cx="5017472" cy="868725"/>
        </a:xfrm>
        <a:prstGeom prst="roundRect">
          <a:avLst/>
        </a:prstGeom>
        <a:solidFill>
          <a:schemeClr val="accent2">
            <a:hueOff val="-3206238"/>
            <a:satOff val="0"/>
            <a:lumOff val="-92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Koszty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700 000 PLN</a:t>
          </a:r>
        </a:p>
      </dsp:txBody>
      <dsp:txXfrm>
        <a:off x="42408" y="1052842"/>
        <a:ext cx="4932656" cy="783909"/>
      </dsp:txXfrm>
    </dsp:sp>
    <dsp:sp modelId="{371ADF2D-6252-453F-AADF-F3B304DEB1BA}">
      <dsp:nvSpPr>
        <dsp:cNvPr id="0" name=""/>
        <dsp:cNvSpPr/>
      </dsp:nvSpPr>
      <dsp:spPr>
        <a:xfrm>
          <a:off x="0" y="1936759"/>
          <a:ext cx="5017472" cy="868725"/>
        </a:xfrm>
        <a:prstGeom prst="roundRect">
          <a:avLst/>
        </a:prstGeom>
        <a:solidFill>
          <a:schemeClr val="accent2">
            <a:hueOff val="-6412476"/>
            <a:satOff val="0"/>
            <a:lumOff val="-185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Zysk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netto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300 000 PLN</a:t>
          </a:r>
        </a:p>
      </dsp:txBody>
      <dsp:txXfrm>
        <a:off x="42408" y="1979167"/>
        <a:ext cx="4932656" cy="783909"/>
      </dsp:txXfrm>
    </dsp:sp>
    <dsp:sp modelId="{59200A62-B361-4763-8A3A-BCB9A40794B4}">
      <dsp:nvSpPr>
        <dsp:cNvPr id="0" name=""/>
        <dsp:cNvSpPr/>
      </dsp:nvSpPr>
      <dsp:spPr>
        <a:xfrm>
          <a:off x="0" y="2863084"/>
          <a:ext cx="5017472" cy="868725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ROS = (300 000 / 1 000 000) × 100% = 30%</a:t>
          </a:r>
        </a:p>
      </dsp:txBody>
      <dsp:txXfrm>
        <a:off x="42408" y="2905492"/>
        <a:ext cx="4932656" cy="783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Analiza wskaźników – ilościowa i jakościowa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ica analogowa z wyświetlonymi informacjami o locie">
            <a:extLst>
              <a:ext uri="{FF2B5EF4-FFF2-40B4-BE49-F238E27FC236}">
                <a16:creationId xmlns:a16="http://schemas.microsoft.com/office/drawing/2014/main" id="{86A0B849-FF55-F499-D187-AE5B6F0720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633" r="28106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Podsumowanie</a:t>
            </a:r>
            <a:r>
              <a:rPr dirty="0"/>
              <a:t>: </a:t>
            </a:r>
            <a:r>
              <a:rPr dirty="0" err="1"/>
              <a:t>liczby</a:t>
            </a:r>
            <a:r>
              <a:rPr dirty="0"/>
              <a:t> + </a:t>
            </a:r>
            <a:r>
              <a:rPr dirty="0" err="1"/>
              <a:t>kontekst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411340"/>
            <a:ext cx="5017473" cy="3815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dirty="0"/>
              <a:t>W </a:t>
            </a:r>
            <a:r>
              <a:rPr dirty="0" err="1"/>
              <a:t>analizie</a:t>
            </a:r>
            <a:r>
              <a:rPr dirty="0"/>
              <a:t> </a:t>
            </a:r>
            <a:r>
              <a:rPr dirty="0" err="1"/>
              <a:t>danych</a:t>
            </a:r>
            <a:r>
              <a:rPr dirty="0"/>
              <a:t> </a:t>
            </a:r>
            <a:r>
              <a:rPr dirty="0" err="1"/>
              <a:t>ważne</a:t>
            </a:r>
            <a:r>
              <a:rPr dirty="0"/>
              <a:t> </a:t>
            </a:r>
            <a:r>
              <a:rPr dirty="0" err="1"/>
              <a:t>są</a:t>
            </a:r>
            <a:r>
              <a:rPr dirty="0"/>
              <a:t> </a:t>
            </a:r>
            <a:r>
              <a:rPr dirty="0" err="1"/>
              <a:t>nie</a:t>
            </a:r>
            <a:r>
              <a:rPr dirty="0"/>
              <a:t> </a:t>
            </a:r>
            <a:r>
              <a:rPr dirty="0" err="1"/>
              <a:t>tylko</a:t>
            </a:r>
            <a:r>
              <a:rPr dirty="0"/>
              <a:t> </a:t>
            </a:r>
            <a:r>
              <a:rPr dirty="0" err="1"/>
              <a:t>liczby</a:t>
            </a:r>
            <a:r>
              <a:rPr dirty="0"/>
              <a:t>, ale </a:t>
            </a:r>
            <a:r>
              <a:rPr dirty="0" err="1"/>
              <a:t>również</a:t>
            </a:r>
            <a:r>
              <a:rPr dirty="0"/>
              <a:t> ich </a:t>
            </a:r>
            <a:r>
              <a:rPr dirty="0" err="1"/>
              <a:t>interpretacja</a:t>
            </a:r>
            <a:r>
              <a:rPr dirty="0"/>
              <a:t>.</a:t>
            </a:r>
            <a:endParaRPr lang="pl-PL" dirty="0"/>
          </a:p>
          <a:p>
            <a:pPr marL="0" indent="0">
              <a:buNone/>
            </a:pPr>
            <a:r>
              <a:rPr dirty="0" err="1"/>
              <a:t>Kontekst</a:t>
            </a:r>
            <a:r>
              <a:rPr dirty="0"/>
              <a:t> </a:t>
            </a:r>
            <a:r>
              <a:rPr dirty="0" err="1"/>
              <a:t>rynkowy</a:t>
            </a:r>
            <a:r>
              <a:rPr dirty="0"/>
              <a:t>, </a:t>
            </a:r>
            <a:r>
              <a:rPr dirty="0" err="1"/>
              <a:t>społeczne</a:t>
            </a:r>
            <a:r>
              <a:rPr dirty="0"/>
              <a:t> </a:t>
            </a:r>
            <a:r>
              <a:rPr dirty="0" err="1"/>
              <a:t>postrzeganie</a:t>
            </a:r>
            <a:r>
              <a:rPr dirty="0"/>
              <a:t> </a:t>
            </a:r>
            <a:r>
              <a:rPr dirty="0" err="1"/>
              <a:t>firmy</a:t>
            </a:r>
            <a:r>
              <a:rPr dirty="0"/>
              <a:t> </a:t>
            </a:r>
            <a:r>
              <a:rPr dirty="0" err="1"/>
              <a:t>czy</a:t>
            </a:r>
            <a:r>
              <a:rPr dirty="0"/>
              <a:t> </a:t>
            </a:r>
            <a:r>
              <a:rPr dirty="0" err="1"/>
              <a:t>jakość</a:t>
            </a:r>
            <a:r>
              <a:rPr dirty="0"/>
              <a:t> </a:t>
            </a:r>
            <a:r>
              <a:rPr dirty="0" err="1"/>
              <a:t>zarządzania</a:t>
            </a:r>
            <a:r>
              <a:rPr dirty="0"/>
              <a:t> </a:t>
            </a:r>
            <a:r>
              <a:rPr dirty="0" err="1"/>
              <a:t>są</a:t>
            </a:r>
            <a:r>
              <a:rPr dirty="0"/>
              <a:t> </a:t>
            </a:r>
            <a:r>
              <a:rPr dirty="0" err="1"/>
              <a:t>równie</a:t>
            </a:r>
            <a:r>
              <a:rPr dirty="0"/>
              <a:t> </a:t>
            </a:r>
            <a:r>
              <a:rPr dirty="0" err="1"/>
              <a:t>ważne</a:t>
            </a:r>
            <a:r>
              <a:rPr dirty="0"/>
              <a:t>, co ROI </a:t>
            </a:r>
            <a:r>
              <a:rPr dirty="0" err="1"/>
              <a:t>czy</a:t>
            </a:r>
            <a:r>
              <a:rPr dirty="0"/>
              <a:t> ROS.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1" y="1748787"/>
            <a:ext cx="3452826" cy="3653395"/>
          </a:xfrm>
        </p:spPr>
        <p:txBody>
          <a:bodyPr>
            <a:normAutofit/>
          </a:bodyPr>
          <a:lstStyle/>
          <a:p>
            <a:r>
              <a:rPr lang="pl-PL" dirty="0"/>
              <a:t>Zadanie domowe (opcjonalne)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907" y="1492638"/>
            <a:ext cx="4610843" cy="428773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dirty="0" err="1"/>
              <a:t>Przeanalizuj</a:t>
            </a:r>
            <a:r>
              <a:rPr dirty="0"/>
              <a:t> </a:t>
            </a:r>
            <a:r>
              <a:rPr dirty="0" err="1"/>
              <a:t>wskaźnik</a:t>
            </a:r>
            <a:r>
              <a:rPr dirty="0"/>
              <a:t> </a:t>
            </a:r>
            <a:r>
              <a:rPr dirty="0" err="1"/>
              <a:t>wybranej</a:t>
            </a:r>
            <a:r>
              <a:rPr dirty="0"/>
              <a:t> </a:t>
            </a:r>
            <a:r>
              <a:rPr dirty="0" err="1"/>
              <a:t>spółki</a:t>
            </a:r>
            <a:r>
              <a:rPr dirty="0"/>
              <a:t> </a:t>
            </a:r>
            <a:r>
              <a:rPr dirty="0" err="1"/>
              <a:t>giełdowej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spróbuj</a:t>
            </a:r>
            <a:r>
              <a:rPr dirty="0"/>
              <a:t> </a:t>
            </a:r>
            <a:r>
              <a:rPr dirty="0" err="1"/>
              <a:t>ocenić</a:t>
            </a:r>
            <a:r>
              <a:rPr dirty="0"/>
              <a:t>:</a:t>
            </a:r>
          </a:p>
          <a:p>
            <a:r>
              <a:rPr dirty="0"/>
              <a:t>co </a:t>
            </a:r>
            <a:r>
              <a:rPr dirty="0" err="1"/>
              <a:t>mówią</a:t>
            </a:r>
            <a:r>
              <a:rPr dirty="0"/>
              <a:t> </a:t>
            </a:r>
            <a:r>
              <a:rPr dirty="0" err="1"/>
              <a:t>dane</a:t>
            </a:r>
            <a:r>
              <a:rPr dirty="0"/>
              <a:t> </a:t>
            </a:r>
            <a:r>
              <a:rPr dirty="0" err="1"/>
              <a:t>liczbowe</a:t>
            </a:r>
            <a:r>
              <a:rPr dirty="0"/>
              <a:t>?</a:t>
            </a:r>
          </a:p>
          <a:p>
            <a:r>
              <a:rPr dirty="0" err="1"/>
              <a:t>jakie</a:t>
            </a:r>
            <a:r>
              <a:rPr dirty="0"/>
              <a:t> </a:t>
            </a:r>
            <a:r>
              <a:rPr dirty="0" err="1"/>
              <a:t>czynniki</a:t>
            </a:r>
            <a:r>
              <a:rPr dirty="0"/>
              <a:t> </a:t>
            </a:r>
            <a:r>
              <a:rPr dirty="0" err="1"/>
              <a:t>jakościowe</a:t>
            </a:r>
            <a:r>
              <a:rPr dirty="0"/>
              <a:t> </a:t>
            </a:r>
            <a:r>
              <a:rPr dirty="0" err="1"/>
              <a:t>należy</a:t>
            </a:r>
            <a:r>
              <a:rPr dirty="0"/>
              <a:t> </a:t>
            </a:r>
            <a:r>
              <a:rPr dirty="0" err="1"/>
              <a:t>wziąć</a:t>
            </a:r>
            <a:r>
              <a:rPr dirty="0"/>
              <a:t> pod </a:t>
            </a:r>
            <a:r>
              <a:rPr dirty="0" err="1"/>
              <a:t>uwagę</a:t>
            </a:r>
            <a:r>
              <a:rPr dirty="0"/>
              <a:t>?</a:t>
            </a:r>
          </a:p>
          <a:p>
            <a:r>
              <a:rPr dirty="0"/>
              <a:t>jak je </a:t>
            </a:r>
            <a:r>
              <a:rPr dirty="0" err="1"/>
              <a:t>zintegrować</a:t>
            </a:r>
            <a:r>
              <a:rPr dirty="0"/>
              <a:t>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 fontScale="90000"/>
          </a:bodyPr>
          <a:lstStyle/>
          <a:p>
            <a:r>
              <a:rPr lang="pl-PL" sz="3596" dirty="0"/>
              <a:t>Analiza wskaźników – ilościowa i jakościowa</a:t>
            </a:r>
          </a:p>
        </p:txBody>
      </p:sp>
      <p:pic>
        <p:nvPicPr>
          <p:cNvPr id="5" name="Picture 4" descr="Lupa przedstawiająca spadek wydajności">
            <a:extLst>
              <a:ext uri="{FF2B5EF4-FFF2-40B4-BE49-F238E27FC236}">
                <a16:creationId xmlns:a16="http://schemas.microsoft.com/office/drawing/2014/main" id="{969C5398-946F-EB2C-D7DF-0AC3EC1CCD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673" r="26793" b="-1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754" dirty="0"/>
              <a:t>W analizie biznesowej wykorzystuje się zarówno twarde dane liczbowe (analiza ilościowa), jak i czynniki miękkie, które wymagają interpretacji kontekstowej (analiza jakościowa).</a:t>
            </a:r>
          </a:p>
          <a:p>
            <a:pPr marL="0" indent="0">
              <a:buNone/>
            </a:pPr>
            <a:r>
              <a:rPr lang="pl-PL" sz="1754" dirty="0"/>
              <a:t>Optymalne podejście łączy oba typy analizy.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5C0393-4A06-89F2-C10C-A2A03CF6EB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838" r="28336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Czym</a:t>
            </a:r>
            <a:r>
              <a:rPr dirty="0"/>
              <a:t> </a:t>
            </a:r>
            <a:r>
              <a:rPr dirty="0" err="1"/>
              <a:t>są</a:t>
            </a:r>
            <a:r>
              <a:rPr dirty="0"/>
              <a:t> </a:t>
            </a:r>
            <a:r>
              <a:rPr dirty="0" err="1"/>
              <a:t>wskaźniki</a:t>
            </a:r>
            <a:r>
              <a:rPr dirty="0"/>
              <a:t> w </a:t>
            </a:r>
            <a:r>
              <a:rPr dirty="0" err="1"/>
              <a:t>analizie</a:t>
            </a:r>
            <a:r>
              <a:rPr dirty="0"/>
              <a:t> </a:t>
            </a:r>
            <a:r>
              <a:rPr dirty="0" err="1"/>
              <a:t>ilościowej</a:t>
            </a:r>
            <a:r>
              <a:rPr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411340"/>
            <a:ext cx="5017473" cy="3815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dirty="0"/>
              <a:t>To </a:t>
            </a:r>
            <a:r>
              <a:rPr dirty="0" err="1"/>
              <a:t>mierzalne</a:t>
            </a:r>
            <a:r>
              <a:rPr dirty="0"/>
              <a:t> </a:t>
            </a:r>
            <a:r>
              <a:rPr dirty="0" err="1"/>
              <a:t>dane</a:t>
            </a:r>
            <a:r>
              <a:rPr dirty="0"/>
              <a:t> </a:t>
            </a:r>
            <a:r>
              <a:rPr dirty="0" err="1"/>
              <a:t>wykorzystywane</a:t>
            </a:r>
            <a:r>
              <a:rPr dirty="0"/>
              <a:t> do </a:t>
            </a:r>
            <a:r>
              <a:rPr dirty="0" err="1"/>
              <a:t>oceny</a:t>
            </a:r>
            <a:r>
              <a:rPr dirty="0"/>
              <a:t> </a:t>
            </a:r>
            <a:r>
              <a:rPr dirty="0" err="1"/>
              <a:t>efektywności</a:t>
            </a:r>
            <a:r>
              <a:rPr dirty="0"/>
              <a:t> </a:t>
            </a:r>
            <a:r>
              <a:rPr dirty="0" err="1"/>
              <a:t>działań</a:t>
            </a:r>
            <a:r>
              <a:rPr dirty="0"/>
              <a:t> – np. ROI, ROS, </a:t>
            </a:r>
            <a:r>
              <a:rPr dirty="0" err="1"/>
              <a:t>wskaźnik</a:t>
            </a:r>
            <a:r>
              <a:rPr dirty="0"/>
              <a:t> </a:t>
            </a:r>
            <a:r>
              <a:rPr dirty="0" err="1"/>
              <a:t>płynności</a:t>
            </a:r>
            <a:r>
              <a:rPr dirty="0"/>
              <a:t>.</a:t>
            </a:r>
            <a:endParaRPr lang="pl-PL" dirty="0"/>
          </a:p>
          <a:p>
            <a:pPr marL="0" indent="0">
              <a:buNone/>
            </a:pPr>
            <a:r>
              <a:rPr dirty="0" err="1"/>
              <a:t>Pozwalają</a:t>
            </a:r>
            <a:r>
              <a:rPr dirty="0"/>
              <a:t> </a:t>
            </a:r>
            <a:r>
              <a:rPr dirty="0" err="1"/>
              <a:t>szybko</a:t>
            </a:r>
            <a:r>
              <a:rPr dirty="0"/>
              <a:t> </a:t>
            </a:r>
            <a:r>
              <a:rPr dirty="0" err="1"/>
              <a:t>ocenić</a:t>
            </a:r>
            <a:r>
              <a:rPr dirty="0"/>
              <a:t> </a:t>
            </a:r>
            <a:r>
              <a:rPr dirty="0" err="1"/>
              <a:t>rentowność</a:t>
            </a:r>
            <a:r>
              <a:rPr dirty="0"/>
              <a:t> </a:t>
            </a:r>
            <a:r>
              <a:rPr dirty="0" err="1"/>
              <a:t>lub</a:t>
            </a:r>
            <a:r>
              <a:rPr dirty="0"/>
              <a:t> </a:t>
            </a:r>
            <a:r>
              <a:rPr dirty="0" err="1"/>
              <a:t>kondycję</a:t>
            </a:r>
            <a:r>
              <a:rPr dirty="0"/>
              <a:t> </a:t>
            </a:r>
            <a:r>
              <a:rPr dirty="0" err="1"/>
              <a:t>finansową</a:t>
            </a:r>
            <a:r>
              <a:rPr dirty="0"/>
              <a:t> </a:t>
            </a:r>
            <a:r>
              <a:rPr dirty="0" err="1"/>
              <a:t>firmy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lang="en-US" sz="3596" dirty="0" err="1"/>
              <a:t>Ćwiczenie</a:t>
            </a:r>
            <a:r>
              <a:rPr lang="en-US" sz="3596" dirty="0"/>
              <a:t>:</a:t>
            </a:r>
            <a:br>
              <a:rPr lang="en-US" sz="3596" dirty="0"/>
            </a:br>
            <a:r>
              <a:rPr lang="en-US" sz="3596" dirty="0"/>
              <a:t>ROI – Return on Investment</a:t>
            </a:r>
          </a:p>
        </p:txBody>
      </p:sp>
      <p:pic>
        <p:nvPicPr>
          <p:cNvPr id="5" name="Picture 4" descr="Kalkulator, pióro, kompas, pieniądze i papier z drukowanymi wykresami">
            <a:extLst>
              <a:ext uri="{FF2B5EF4-FFF2-40B4-BE49-F238E27FC236}">
                <a16:creationId xmlns:a16="http://schemas.microsoft.com/office/drawing/2014/main" id="{26B26349-852E-DE87-FF6C-55983A20A8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988" r="21275" b="-1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754" dirty="0"/>
              <a:t>Inwestycja: 50 000 PLN</a:t>
            </a:r>
          </a:p>
          <a:p>
            <a:pPr marL="0" indent="0">
              <a:buNone/>
            </a:pPr>
            <a:endParaRPr lang="pl-PL" sz="1754" dirty="0"/>
          </a:p>
          <a:p>
            <a:pPr marL="0" indent="0">
              <a:buNone/>
            </a:pPr>
            <a:r>
              <a:rPr lang="pl-PL" sz="1754" dirty="0"/>
              <a:t>Zysk: 15 000 PLN</a:t>
            </a:r>
          </a:p>
          <a:p>
            <a:endParaRPr lang="pl-PL" sz="1754" dirty="0"/>
          </a:p>
          <a:p>
            <a:pPr marL="0" indent="0">
              <a:buNone/>
            </a:pPr>
            <a:r>
              <a:rPr lang="pl-PL" sz="1754" dirty="0"/>
              <a:t>ROI = (15 000 / 50 000) × 100% = 30%</a:t>
            </a:r>
          </a:p>
          <a:p>
            <a:endParaRPr lang="pl-PL" sz="1754" dirty="0"/>
          </a:p>
          <a:p>
            <a:pPr marL="0" indent="0">
              <a:buNone/>
            </a:pPr>
            <a:r>
              <a:rPr lang="pl-PL" sz="1754" dirty="0"/>
              <a:t>Wniosek: inwestycja przyniosła 30% zwrotu.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E86786E-BD70-41A9-8776-9950D16B21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446" r="39293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Ćwiczenie</a:t>
            </a:r>
            <a:r>
              <a:rPr dirty="0"/>
              <a:t>: ROS – Return on Sales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FD06976-783B-4B0D-575D-99C044E739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2947452"/>
              </p:ext>
            </p:extLst>
          </p:nvPr>
        </p:nvGraphicFramePr>
        <p:xfrm>
          <a:off x="5110048" y="2411340"/>
          <a:ext cx="5017473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umowe numery na ścianie">
            <a:extLst>
              <a:ext uri="{FF2B5EF4-FFF2-40B4-BE49-F238E27FC236}">
                <a16:creationId xmlns:a16="http://schemas.microsoft.com/office/drawing/2014/main" id="{37CAC43A-5B44-DB78-D367-F430FB0B77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77" r="25562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Dlaczego</a:t>
            </a:r>
            <a:r>
              <a:rPr dirty="0"/>
              <a:t> </a:t>
            </a:r>
            <a:r>
              <a:rPr dirty="0" err="1"/>
              <a:t>liczby</a:t>
            </a:r>
            <a:r>
              <a:rPr dirty="0"/>
              <a:t> to </a:t>
            </a:r>
            <a:r>
              <a:rPr dirty="0" err="1"/>
              <a:t>nie</a:t>
            </a:r>
            <a:r>
              <a:rPr dirty="0"/>
              <a:t> </a:t>
            </a:r>
            <a:r>
              <a:rPr dirty="0" err="1"/>
              <a:t>wszystko</a:t>
            </a:r>
            <a:r>
              <a:rPr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411340"/>
            <a:ext cx="5017473" cy="3815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dirty="0" err="1"/>
              <a:t>Choć</a:t>
            </a:r>
            <a:r>
              <a:rPr dirty="0"/>
              <a:t> </a:t>
            </a:r>
            <a:r>
              <a:rPr dirty="0" err="1"/>
              <a:t>liczby</a:t>
            </a:r>
            <a:r>
              <a:rPr dirty="0"/>
              <a:t> </a:t>
            </a:r>
            <a:r>
              <a:rPr dirty="0" err="1"/>
              <a:t>są</a:t>
            </a:r>
            <a:r>
              <a:rPr dirty="0"/>
              <a:t> </a:t>
            </a:r>
            <a:r>
              <a:rPr dirty="0" err="1"/>
              <a:t>obiektywne</a:t>
            </a:r>
            <a:r>
              <a:rPr dirty="0"/>
              <a:t>, </a:t>
            </a:r>
            <a:r>
              <a:rPr dirty="0" err="1"/>
              <a:t>nie</a:t>
            </a:r>
            <a:r>
              <a:rPr dirty="0"/>
              <a:t> </a:t>
            </a:r>
            <a:r>
              <a:rPr dirty="0" err="1"/>
              <a:t>tłumaczą</a:t>
            </a:r>
            <a:r>
              <a:rPr dirty="0"/>
              <a:t> </a:t>
            </a:r>
            <a:r>
              <a:rPr dirty="0" err="1"/>
              <a:t>wszystkiego</a:t>
            </a:r>
            <a:r>
              <a:rPr dirty="0"/>
              <a:t>.</a:t>
            </a:r>
            <a:endParaRPr lang="pl-PL" dirty="0"/>
          </a:p>
          <a:p>
            <a:pPr marL="0" indent="0">
              <a:buNone/>
            </a:pPr>
            <a:r>
              <a:rPr dirty="0"/>
              <a:t>Niski ROS </a:t>
            </a:r>
            <a:r>
              <a:rPr dirty="0" err="1"/>
              <a:t>może</a:t>
            </a:r>
            <a:r>
              <a:rPr dirty="0"/>
              <a:t> </a:t>
            </a:r>
            <a:r>
              <a:rPr dirty="0" err="1"/>
              <a:t>wynikać</a:t>
            </a:r>
            <a:r>
              <a:rPr dirty="0"/>
              <a:t> z </a:t>
            </a:r>
            <a:r>
              <a:rPr dirty="0" err="1"/>
              <a:t>czynników</a:t>
            </a:r>
            <a:r>
              <a:rPr dirty="0"/>
              <a:t> </a:t>
            </a:r>
            <a:r>
              <a:rPr dirty="0" err="1"/>
              <a:t>jakościowych</a:t>
            </a:r>
            <a:r>
              <a:rPr dirty="0"/>
              <a:t>:</a:t>
            </a:r>
          </a:p>
          <a:p>
            <a:r>
              <a:rPr dirty="0" err="1"/>
              <a:t>wzrostu</a:t>
            </a:r>
            <a:r>
              <a:rPr dirty="0"/>
              <a:t> </a:t>
            </a:r>
            <a:r>
              <a:rPr dirty="0" err="1"/>
              <a:t>konkurencji</a:t>
            </a:r>
            <a:endParaRPr dirty="0"/>
          </a:p>
          <a:p>
            <a:r>
              <a:rPr dirty="0" err="1"/>
              <a:t>niskiej</a:t>
            </a:r>
            <a:r>
              <a:rPr dirty="0"/>
              <a:t> </a:t>
            </a:r>
            <a:r>
              <a:rPr dirty="0" err="1"/>
              <a:t>motywacji</a:t>
            </a:r>
            <a:r>
              <a:rPr dirty="0"/>
              <a:t> </a:t>
            </a:r>
            <a:r>
              <a:rPr dirty="0" err="1"/>
              <a:t>pracowników</a:t>
            </a:r>
            <a:endParaRPr dirty="0"/>
          </a:p>
          <a:p>
            <a:r>
              <a:rPr dirty="0" err="1"/>
              <a:t>błędów</a:t>
            </a:r>
            <a:r>
              <a:rPr dirty="0"/>
              <a:t> </a:t>
            </a:r>
            <a:r>
              <a:rPr dirty="0" err="1"/>
              <a:t>komunikacyjnych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ochylony pochylony pióro na wykresie">
            <a:extLst>
              <a:ext uri="{FF2B5EF4-FFF2-40B4-BE49-F238E27FC236}">
                <a16:creationId xmlns:a16="http://schemas.microsoft.com/office/drawing/2014/main" id="{B9B3F248-B516-3272-7DFB-56EA4DC6F9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37" r="45102" b="-1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Autofit/>
          </a:bodyPr>
          <a:lstStyle/>
          <a:p>
            <a:r>
              <a:rPr lang="pl-PL" dirty="0"/>
              <a:t>Case </a:t>
            </a:r>
            <a:r>
              <a:rPr lang="pl-PL" dirty="0" err="1"/>
              <a:t>study</a:t>
            </a:r>
            <a:r>
              <a:rPr lang="pl-PL" dirty="0"/>
              <a:t>:</a:t>
            </a:r>
            <a:br>
              <a:rPr lang="pl-PL" dirty="0"/>
            </a:br>
            <a:r>
              <a:rPr lang="pl-PL" dirty="0"/>
              <a:t>dobre wskaźniki, a firma traci klientów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699717"/>
            <a:ext cx="5017473" cy="352754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 err="1"/>
              <a:t>Firma</a:t>
            </a:r>
            <a:r>
              <a:rPr sz="2400" dirty="0"/>
              <a:t> </a:t>
            </a:r>
            <a:r>
              <a:rPr sz="2400" dirty="0" err="1"/>
              <a:t>notuje</a:t>
            </a:r>
            <a:r>
              <a:rPr sz="2400" dirty="0"/>
              <a:t> </a:t>
            </a:r>
            <a:r>
              <a:rPr sz="2400" dirty="0" err="1"/>
              <a:t>wysokie</a:t>
            </a:r>
            <a:r>
              <a:rPr sz="2400" dirty="0"/>
              <a:t> </a:t>
            </a:r>
            <a:r>
              <a:rPr sz="2400" dirty="0" err="1"/>
              <a:t>wskaźniki</a:t>
            </a:r>
            <a:r>
              <a:rPr sz="2400" dirty="0"/>
              <a:t> ROI </a:t>
            </a:r>
            <a:r>
              <a:rPr sz="2400" dirty="0" err="1"/>
              <a:t>i</a:t>
            </a:r>
            <a:r>
              <a:rPr sz="2400" dirty="0"/>
              <a:t> ROS, ale </a:t>
            </a:r>
            <a:r>
              <a:rPr sz="2400" dirty="0" err="1"/>
              <a:t>odpływ</a:t>
            </a:r>
            <a:r>
              <a:rPr sz="2400" dirty="0"/>
              <a:t> </a:t>
            </a:r>
            <a:r>
              <a:rPr sz="2400" dirty="0" err="1"/>
              <a:t>klientów</a:t>
            </a:r>
            <a:r>
              <a:rPr sz="2400" dirty="0"/>
              <a:t> </a:t>
            </a:r>
            <a:r>
              <a:rPr sz="2400" dirty="0" err="1"/>
              <a:t>sugeruje</a:t>
            </a:r>
            <a:r>
              <a:rPr sz="2400" dirty="0"/>
              <a:t> </a:t>
            </a:r>
            <a:r>
              <a:rPr sz="2400" dirty="0" err="1"/>
              <a:t>problemy</a:t>
            </a:r>
            <a:r>
              <a:rPr sz="2400" dirty="0"/>
              <a:t> </a:t>
            </a:r>
            <a:r>
              <a:rPr sz="2400" dirty="0" err="1"/>
              <a:t>jakościowe</a:t>
            </a:r>
            <a:r>
              <a:rPr sz="24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 err="1"/>
              <a:t>Pytania</a:t>
            </a:r>
            <a:r>
              <a:rPr sz="2400" dirty="0"/>
              <a:t>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sz="2400" dirty="0" err="1"/>
              <a:t>Czy</a:t>
            </a:r>
            <a:r>
              <a:rPr sz="2400" dirty="0"/>
              <a:t> </a:t>
            </a:r>
            <a:r>
              <a:rPr sz="2400" dirty="0" err="1"/>
              <a:t>firma</a:t>
            </a:r>
            <a:r>
              <a:rPr sz="2400" dirty="0"/>
              <a:t> </a:t>
            </a:r>
            <a:r>
              <a:rPr sz="2400" dirty="0" err="1"/>
              <a:t>analizuje</a:t>
            </a:r>
            <a:r>
              <a:rPr sz="2400" dirty="0"/>
              <a:t> </a:t>
            </a:r>
            <a:r>
              <a:rPr sz="2400" dirty="0" err="1"/>
              <a:t>preferencje</a:t>
            </a:r>
            <a:r>
              <a:rPr sz="2400" dirty="0"/>
              <a:t> </a:t>
            </a:r>
            <a:r>
              <a:rPr sz="2400" dirty="0" err="1"/>
              <a:t>klientów</a:t>
            </a:r>
            <a:r>
              <a:rPr sz="2400" dirty="0"/>
              <a:t>?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sz="2400" dirty="0"/>
              <a:t>Jak </a:t>
            </a:r>
            <a:r>
              <a:rPr sz="2400" dirty="0" err="1"/>
              <a:t>wygląda</a:t>
            </a:r>
            <a:r>
              <a:rPr sz="2400" dirty="0"/>
              <a:t> </a:t>
            </a:r>
            <a:r>
              <a:rPr sz="2400" dirty="0" err="1"/>
              <a:t>obsługa</a:t>
            </a:r>
            <a:r>
              <a:rPr sz="2400" dirty="0"/>
              <a:t> </a:t>
            </a:r>
            <a:r>
              <a:rPr sz="2400" dirty="0" err="1"/>
              <a:t>posprzedażowa</a:t>
            </a:r>
            <a:r>
              <a:rPr sz="2400" dirty="0"/>
              <a:t>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625270-D0C9-E15F-DA4F-28033C402E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34" r="6038" b="-3"/>
          <a:stretch>
            <a:fillRect/>
          </a:stretch>
        </p:blipFill>
        <p:spPr>
          <a:xfrm>
            <a:off x="-6460" y="772773"/>
            <a:ext cx="4258126" cy="6014136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048" y="1130550"/>
            <a:ext cx="5017473" cy="1162457"/>
          </a:xfrm>
        </p:spPr>
        <p:txBody>
          <a:bodyPr>
            <a:normAutofit/>
          </a:bodyPr>
          <a:lstStyle/>
          <a:p>
            <a:r>
              <a:rPr dirty="0" err="1"/>
              <a:t>Integracja</a:t>
            </a:r>
            <a:r>
              <a:rPr dirty="0"/>
              <a:t> </a:t>
            </a:r>
            <a:r>
              <a:rPr dirty="0" err="1"/>
              <a:t>analizy</a:t>
            </a:r>
            <a:r>
              <a:rPr dirty="0"/>
              <a:t> </a:t>
            </a:r>
            <a:r>
              <a:rPr dirty="0" err="1"/>
              <a:t>ilościowej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jakościowej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048" y="2411340"/>
            <a:ext cx="5017473" cy="3815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dirty="0" err="1"/>
              <a:t>Najlepsze</a:t>
            </a:r>
            <a:r>
              <a:rPr dirty="0"/>
              <a:t> </a:t>
            </a:r>
            <a:r>
              <a:rPr dirty="0" err="1"/>
              <a:t>efekty</a:t>
            </a:r>
            <a:r>
              <a:rPr dirty="0"/>
              <a:t> </a:t>
            </a:r>
            <a:r>
              <a:rPr dirty="0" err="1"/>
              <a:t>przynosi</a:t>
            </a:r>
            <a:r>
              <a:rPr dirty="0"/>
              <a:t> </a:t>
            </a:r>
            <a:r>
              <a:rPr dirty="0" err="1"/>
              <a:t>połączenie</a:t>
            </a:r>
            <a:r>
              <a:rPr dirty="0"/>
              <a:t> </a:t>
            </a:r>
            <a:r>
              <a:rPr dirty="0" err="1"/>
              <a:t>obu</a:t>
            </a:r>
            <a:r>
              <a:rPr dirty="0"/>
              <a:t> </a:t>
            </a:r>
            <a:r>
              <a:rPr dirty="0" err="1"/>
              <a:t>podejść</a:t>
            </a:r>
            <a:r>
              <a:rPr dirty="0"/>
              <a:t>:</a:t>
            </a:r>
          </a:p>
          <a:p>
            <a:r>
              <a:rPr lang="pl-PL" dirty="0"/>
              <a:t>i</a:t>
            </a:r>
            <a:r>
              <a:rPr dirty="0" err="1"/>
              <a:t>lościowe</a:t>
            </a:r>
            <a:r>
              <a:rPr dirty="0"/>
              <a:t>: </a:t>
            </a:r>
            <a:r>
              <a:rPr dirty="0" err="1"/>
              <a:t>rotacja</a:t>
            </a:r>
            <a:r>
              <a:rPr dirty="0"/>
              <a:t> </a:t>
            </a:r>
            <a:r>
              <a:rPr dirty="0" err="1"/>
              <a:t>pracowników</a:t>
            </a:r>
            <a:endParaRPr dirty="0"/>
          </a:p>
          <a:p>
            <a:r>
              <a:rPr dirty="0" err="1"/>
              <a:t>jakościowe</a:t>
            </a:r>
            <a:r>
              <a:rPr dirty="0"/>
              <a:t>: </a:t>
            </a:r>
            <a:r>
              <a:rPr dirty="0" err="1"/>
              <a:t>przyczyny</a:t>
            </a:r>
            <a:r>
              <a:rPr dirty="0"/>
              <a:t> </a:t>
            </a:r>
            <a:r>
              <a:rPr dirty="0" err="1"/>
              <a:t>odejść</a:t>
            </a:r>
            <a:r>
              <a:rPr dirty="0"/>
              <a:t> z </a:t>
            </a:r>
            <a:r>
              <a:rPr dirty="0" err="1"/>
              <a:t>badania</a:t>
            </a:r>
            <a:r>
              <a:rPr dirty="0"/>
              <a:t> exit-interview</a:t>
            </a:r>
          </a:p>
          <a:p>
            <a:pPr marL="0" indent="0">
              <a:buNone/>
            </a:pPr>
            <a:r>
              <a:rPr dirty="0" err="1"/>
              <a:t>Tylko</a:t>
            </a:r>
            <a:r>
              <a:rPr dirty="0"/>
              <a:t> </a:t>
            </a:r>
            <a:r>
              <a:rPr dirty="0" err="1"/>
              <a:t>razem</a:t>
            </a:r>
            <a:r>
              <a:rPr dirty="0"/>
              <a:t> </a:t>
            </a:r>
            <a:r>
              <a:rPr dirty="0" err="1"/>
              <a:t>dają</a:t>
            </a:r>
            <a:r>
              <a:rPr dirty="0"/>
              <a:t> one </a:t>
            </a:r>
            <a:r>
              <a:rPr dirty="0" err="1"/>
              <a:t>pełen</a:t>
            </a:r>
            <a:r>
              <a:rPr dirty="0"/>
              <a:t> </a:t>
            </a:r>
            <a:r>
              <a:rPr dirty="0" err="1"/>
              <a:t>obraz</a:t>
            </a:r>
            <a:r>
              <a:rPr dirty="0"/>
              <a:t> </a:t>
            </a:r>
            <a:r>
              <a:rPr dirty="0" err="1"/>
              <a:t>sytuacji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dirty="0" err="1"/>
              <a:t>Dyskusja</a:t>
            </a:r>
            <a:r>
              <a:rPr dirty="0"/>
              <a:t>: </a:t>
            </a:r>
            <a:r>
              <a:rPr dirty="0" err="1"/>
              <a:t>Wskaźniki</a:t>
            </a:r>
            <a:r>
              <a:rPr dirty="0"/>
              <a:t> w </a:t>
            </a:r>
            <a:r>
              <a:rPr dirty="0" err="1"/>
              <a:t>praktyce</a:t>
            </a:r>
            <a:endParaRPr dirty="0"/>
          </a:p>
        </p:txBody>
      </p:sp>
      <p:pic>
        <p:nvPicPr>
          <p:cNvPr id="5" name="Picture 4" descr="Kolorowe linijki i zapodajniki">
            <a:extLst>
              <a:ext uri="{FF2B5EF4-FFF2-40B4-BE49-F238E27FC236}">
                <a16:creationId xmlns:a16="http://schemas.microsoft.com/office/drawing/2014/main" id="{AD20A0AC-226A-B102-5E34-393ACFE175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741" r="11949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r>
              <a:rPr lang="pl-PL" sz="1754" dirty="0"/>
              <a:t>Czy macie doświadczenia z analizą wskaźników?</a:t>
            </a:r>
          </a:p>
          <a:p>
            <a:r>
              <a:rPr lang="pl-PL" sz="1754" dirty="0"/>
              <a:t>Kiedy dane liczbowe nie oddawały rzeczywistej sytuacji?</a:t>
            </a:r>
          </a:p>
          <a:p>
            <a:r>
              <a:rPr lang="pl-PL" sz="1754" dirty="0"/>
              <a:t>Jakie czynniki jakościowe pomogły wam to zrozumieć?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178</TotalTime>
  <Words>402</Words>
  <Application>Microsoft Office PowerPoint</Application>
  <PresentationFormat>Niestandardowy</PresentationFormat>
  <Paragraphs>52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Motyw pakietu Office</vt:lpstr>
      <vt:lpstr>Tytuł prezentacji: Analiza wskaźników – ilościowa i jakościowa  Opracował: Przemysław Żukiewicz na podstawie scenariusza Marty Mędrak</vt:lpstr>
      <vt:lpstr>Analiza wskaźników – ilościowa i jakościowa</vt:lpstr>
      <vt:lpstr>Czym są wskaźniki w analizie ilościowej?</vt:lpstr>
      <vt:lpstr>Ćwiczenie: ROI – Return on Investment</vt:lpstr>
      <vt:lpstr>Ćwiczenie: ROS – Return on Sales</vt:lpstr>
      <vt:lpstr>Dlaczego liczby to nie wszystko?</vt:lpstr>
      <vt:lpstr>Case study: dobre wskaźniki, a firma traci klientów</vt:lpstr>
      <vt:lpstr>Integracja analizy ilościowej i jakościowej</vt:lpstr>
      <vt:lpstr>Dyskusja: Wskaźniki w praktyce</vt:lpstr>
      <vt:lpstr>Podsumowanie: liczby + kontekst</vt:lpstr>
      <vt:lpstr>Zadanie domowe (opcjonalne)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2025-07-07T04:50:53Z</dcterms:modified>
</cp:coreProperties>
</file>